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9" r:id="rId2"/>
    <p:sldId id="275" r:id="rId3"/>
    <p:sldId id="280" r:id="rId4"/>
    <p:sldId id="281" r:id="rId5"/>
    <p:sldId id="282" r:id="rId6"/>
    <p:sldId id="283" r:id="rId7"/>
    <p:sldId id="284" r:id="rId8"/>
    <p:sldId id="285" r:id="rId9"/>
    <p:sldId id="286" r:id="rId10"/>
    <p:sldId id="287" r:id="rId11"/>
    <p:sldId id="293" r:id="rId12"/>
    <p:sldId id="261" r:id="rId13"/>
    <p:sldId id="262" r:id="rId14"/>
    <p:sldId id="263" r:id="rId15"/>
    <p:sldId id="264" r:id="rId16"/>
    <p:sldId id="291" r:id="rId17"/>
    <p:sldId id="265" r:id="rId18"/>
    <p:sldId id="266" r:id="rId19"/>
    <p:sldId id="292" r:id="rId20"/>
    <p:sldId id="267" r:id="rId21"/>
    <p:sldId id="268" r:id="rId22"/>
    <p:sldId id="279" r:id="rId23"/>
    <p:sldId id="271" r:id="rId24"/>
    <p:sldId id="272" r:id="rId25"/>
    <p:sldId id="273" r:id="rId26"/>
    <p:sldId id="269" r:id="rId27"/>
    <p:sldId id="270" r:id="rId28"/>
    <p:sldId id="274" r:id="rId29"/>
    <p:sldId id="256" r:id="rId30"/>
    <p:sldId id="258" r:id="rId31"/>
    <p:sldId id="257" r:id="rId32"/>
    <p:sldId id="276" r:id="rId33"/>
    <p:sldId id="277" r:id="rId34"/>
    <p:sldId id="278" r:id="rId3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68EE93-8CCF-49A2-B4F9-E5938BEF89A7}" type="datetimeFigureOut">
              <a:rPr lang="tr-TR" smtClean="0"/>
              <a:t>09.04.2017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BD3D67-2A24-4E0C-B8F2-7A7B3068BCAA}" type="slidenum">
              <a:rPr lang="tr-TR" smtClean="0"/>
              <a:t>‹#›</a:t>
            </a:fld>
            <a:endParaRPr lang="tr-TR"/>
          </a:p>
        </p:txBody>
      </p:sp>
    </p:spTree>
    <p:extLst>
      <p:ext uri="{BB962C8B-B14F-4D97-AF65-F5344CB8AC3E}">
        <p14:creationId xmlns:p14="http://schemas.microsoft.com/office/powerpoint/2010/main" val="2297744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8BD3D67-2A24-4E0C-B8F2-7A7B3068BCAA}" type="slidenum">
              <a:rPr lang="tr-TR" smtClean="0"/>
              <a:t>1</a:t>
            </a:fld>
            <a:endParaRPr lang="tr-TR"/>
          </a:p>
        </p:txBody>
      </p:sp>
    </p:spTree>
    <p:extLst>
      <p:ext uri="{BB962C8B-B14F-4D97-AF65-F5344CB8AC3E}">
        <p14:creationId xmlns:p14="http://schemas.microsoft.com/office/powerpoint/2010/main" val="309412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54CEB677-5174-4CED-931B-495F0747D71F}" type="datetimeFigureOut">
              <a:rPr lang="tr-TR" smtClean="0"/>
              <a:t>09.04.2017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408572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CEB677-5174-4CED-931B-495F0747D71F}" type="datetimeFigureOut">
              <a:rPr lang="tr-TR" smtClean="0"/>
              <a:t>09.04.2017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158454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CEB677-5174-4CED-931B-495F0747D71F}" type="datetimeFigureOut">
              <a:rPr lang="tr-TR" smtClean="0"/>
              <a:t>09.04.2017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114041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CEB677-5174-4CED-931B-495F0747D71F}" type="datetimeFigureOut">
              <a:rPr lang="tr-TR" smtClean="0"/>
              <a:t>09.04.2017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382458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54CEB677-5174-4CED-931B-495F0747D71F}" type="datetimeFigureOut">
              <a:rPr lang="tr-TR" smtClean="0"/>
              <a:t>09.04.2017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42021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4CEB677-5174-4CED-931B-495F0747D71F}" type="datetimeFigureOut">
              <a:rPr lang="tr-TR" smtClean="0"/>
              <a:t>09.04.2017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1735798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4CEB677-5174-4CED-931B-495F0747D71F}" type="datetimeFigureOut">
              <a:rPr lang="tr-TR" smtClean="0"/>
              <a:t>09.04.2017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339009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4CEB677-5174-4CED-931B-495F0747D71F}" type="datetimeFigureOut">
              <a:rPr lang="tr-TR" smtClean="0"/>
              <a:t>09.04.2017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390258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4CEB677-5174-4CED-931B-495F0747D71F}" type="datetimeFigureOut">
              <a:rPr lang="tr-TR" smtClean="0"/>
              <a:t>09.04.2017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105235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4CEB677-5174-4CED-931B-495F0747D71F}" type="datetimeFigureOut">
              <a:rPr lang="tr-TR" smtClean="0"/>
              <a:t>09.04.2017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186073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4CEB677-5174-4CED-931B-495F0747D71F}" type="datetimeFigureOut">
              <a:rPr lang="tr-TR" smtClean="0"/>
              <a:t>09.04.2017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5457E02-DF1B-42BD-88D5-3DD0E94CB95A}" type="slidenum">
              <a:rPr lang="tr-TR" smtClean="0"/>
              <a:t>‹#›</a:t>
            </a:fld>
            <a:endParaRPr lang="tr-TR"/>
          </a:p>
        </p:txBody>
      </p:sp>
    </p:spTree>
    <p:extLst>
      <p:ext uri="{BB962C8B-B14F-4D97-AF65-F5344CB8AC3E}">
        <p14:creationId xmlns:p14="http://schemas.microsoft.com/office/powerpoint/2010/main" val="79670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EB677-5174-4CED-931B-495F0747D71F}" type="datetimeFigureOut">
              <a:rPr lang="tr-TR" smtClean="0"/>
              <a:t>09.04.2017</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57E02-DF1B-42BD-88D5-3DD0E94CB95A}" type="slidenum">
              <a:rPr lang="tr-TR" smtClean="0"/>
              <a:t>‹#›</a:t>
            </a:fld>
            <a:endParaRPr lang="tr-TR"/>
          </a:p>
        </p:txBody>
      </p:sp>
    </p:spTree>
    <p:extLst>
      <p:ext uri="{BB962C8B-B14F-4D97-AF65-F5344CB8AC3E}">
        <p14:creationId xmlns:p14="http://schemas.microsoft.com/office/powerpoint/2010/main" val="841802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Elektrik-Elektronik%20Alan&#305;.mp4"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Endu&#776;striyel%20bak&#305;m%20onar&#305;m%20eleman&#305;%20-%20Meslek%20Tan&#305;t&#305;m%20Videosu.mp4"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Gu&#776;venlik%20sistemleri%20teknik%20eleman&#305;%20-%20Meslek%20Tan&#305;t&#305;m%20Videosu.mp4"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muhendisbeyinler.net/elektrik-ve-elektronik-muhendisligi-nedi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lektronik ilginç fotola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645024"/>
            <a:ext cx="367240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him yapa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915" y="3645024"/>
            <a:ext cx="4709126"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22915" y="-460018"/>
            <a:ext cx="5141173" cy="4062651"/>
          </a:xfrm>
          <a:prstGeom prst="rect">
            <a:avLst/>
          </a:prstGeom>
        </p:spPr>
        <p:txBody>
          <a:bodyPr wrap="square">
            <a:spAutoFit/>
          </a:bodyPr>
          <a:lstStyle/>
          <a:p>
            <a:endParaRPr lang="tr-TR" sz="6000" b="1" dirty="0" smtClean="0">
              <a:solidFill>
                <a:srgbClr val="FF0000"/>
              </a:solidFill>
            </a:endParaRPr>
          </a:p>
          <a:p>
            <a:r>
              <a:rPr lang="tr-TR" sz="6600" b="1" dirty="0" smtClean="0">
                <a:solidFill>
                  <a:srgbClr val="FF0000"/>
                </a:solidFill>
              </a:rPr>
              <a:t>ELEKTRİK </a:t>
            </a:r>
            <a:r>
              <a:rPr lang="tr-TR" sz="6600" b="1" dirty="0">
                <a:solidFill>
                  <a:srgbClr val="FF0000"/>
                </a:solidFill>
              </a:rPr>
              <a:t>ELEKTRONİK </a:t>
            </a:r>
            <a:r>
              <a:rPr lang="tr-TR" sz="6600" b="1" dirty="0" smtClean="0">
                <a:solidFill>
                  <a:srgbClr val="FF0000"/>
                </a:solidFill>
              </a:rPr>
              <a:t>TEKNOLOJİSİ</a:t>
            </a:r>
            <a:endParaRPr lang="tr-TR" sz="6000" b="1" dirty="0">
              <a:solidFill>
                <a:srgbClr val="002060"/>
              </a:solidFill>
            </a:endParaRPr>
          </a:p>
        </p:txBody>
      </p:sp>
      <p:pic>
        <p:nvPicPr>
          <p:cNvPr id="3079" name="Picture 7" descr="C:\Users\mjdt\Desktop\IMG-20170327-WA0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1" y="332656"/>
            <a:ext cx="3888432" cy="309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58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7632848" cy="572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75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404664"/>
            <a:ext cx="8352928"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3124135" y="3244334"/>
            <a:ext cx="2895729" cy="369332"/>
          </a:xfrm>
          <a:prstGeom prst="rect">
            <a:avLst/>
          </a:prstGeom>
        </p:spPr>
        <p:txBody>
          <a:bodyPr wrap="none">
            <a:spAutoFit/>
          </a:bodyPr>
          <a:lstStyle/>
          <a:p>
            <a:r>
              <a:rPr lang="tr-TR" dirty="0">
                <a:hlinkClick r:id="rId3" action="ppaction://hlinkfile"/>
              </a:rPr>
              <a:t>Elektrik-Elektronik Alanı.mp4</a:t>
            </a:r>
            <a:endParaRPr lang="tr-TR" dirty="0"/>
          </a:p>
        </p:txBody>
      </p:sp>
    </p:spTree>
    <p:extLst>
      <p:ext uri="{BB962C8B-B14F-4D97-AF65-F5344CB8AC3E}">
        <p14:creationId xmlns:p14="http://schemas.microsoft.com/office/powerpoint/2010/main" val="3662551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363272" cy="1143000"/>
          </a:xfrm>
        </p:spPr>
        <p:txBody>
          <a:bodyPr>
            <a:noAutofit/>
          </a:bodyPr>
          <a:lstStyle/>
          <a:p>
            <a:pPr algn="l"/>
            <a:r>
              <a:rPr lang="tr-TR" sz="3800" b="1" u="sng" dirty="0" smtClean="0">
                <a:solidFill>
                  <a:schemeClr val="tx2">
                    <a:lumMod val="60000"/>
                    <a:lumOff val="40000"/>
                  </a:schemeClr>
                </a:solidFill>
              </a:rPr>
              <a:t/>
            </a:r>
            <a:br>
              <a:rPr lang="tr-TR" sz="3800" b="1" u="sng" dirty="0" smtClean="0">
                <a:solidFill>
                  <a:schemeClr val="tx2">
                    <a:lumMod val="60000"/>
                    <a:lumOff val="40000"/>
                  </a:schemeClr>
                </a:solidFill>
              </a:rPr>
            </a:br>
            <a:r>
              <a:rPr lang="tr-TR" sz="3800" b="1" u="sng" dirty="0" smtClean="0">
                <a:solidFill>
                  <a:schemeClr val="tx2">
                    <a:lumMod val="60000"/>
                    <a:lumOff val="40000"/>
                  </a:schemeClr>
                </a:solidFill>
              </a:rPr>
              <a:t>ALANIN </a:t>
            </a:r>
            <a:r>
              <a:rPr lang="tr-TR" sz="3800" b="1" u="sng" dirty="0">
                <a:solidFill>
                  <a:schemeClr val="tx2">
                    <a:lumMod val="60000"/>
                    <a:lumOff val="40000"/>
                  </a:schemeClr>
                </a:solidFill>
              </a:rPr>
              <a:t>MEVCUT DURUMU VE GELECEĞİ</a:t>
            </a:r>
            <a:br>
              <a:rPr lang="tr-TR" sz="3800" b="1" u="sng" dirty="0">
                <a:solidFill>
                  <a:schemeClr val="tx2">
                    <a:lumMod val="60000"/>
                    <a:lumOff val="40000"/>
                  </a:schemeClr>
                </a:solidFill>
              </a:rPr>
            </a:br>
            <a:endParaRPr lang="tr-TR" sz="3800" u="sng" dirty="0">
              <a:solidFill>
                <a:schemeClr val="tx2">
                  <a:lumMod val="60000"/>
                  <a:lumOff val="40000"/>
                </a:schemeClr>
              </a:solidFill>
            </a:endParaRPr>
          </a:p>
        </p:txBody>
      </p:sp>
      <p:sp>
        <p:nvSpPr>
          <p:cNvPr id="3" name="İçerik Yer Tutucusu 2"/>
          <p:cNvSpPr>
            <a:spLocks noGrp="1"/>
          </p:cNvSpPr>
          <p:nvPr>
            <p:ph idx="1"/>
          </p:nvPr>
        </p:nvSpPr>
        <p:spPr/>
        <p:txBody>
          <a:bodyPr>
            <a:noAutofit/>
          </a:bodyPr>
          <a:lstStyle/>
          <a:p>
            <a:pPr marL="0" indent="0" algn="just">
              <a:buNone/>
            </a:pPr>
            <a:r>
              <a:rPr lang="tr-TR" sz="2600" b="1" u="sng" dirty="0" smtClean="0">
                <a:solidFill>
                  <a:srgbClr val="FF0000"/>
                </a:solidFill>
              </a:rPr>
              <a:t>Elektrik-Elektronik </a:t>
            </a:r>
            <a:r>
              <a:rPr lang="tr-TR" sz="2600" b="1" u="sng" dirty="0">
                <a:solidFill>
                  <a:srgbClr val="FF0000"/>
                </a:solidFill>
              </a:rPr>
              <a:t>teknolojisi alanı bugün diğer tüm alanları geliştiren, temel </a:t>
            </a:r>
            <a:r>
              <a:rPr lang="tr-TR" sz="2600" b="1" u="sng" dirty="0" smtClean="0">
                <a:solidFill>
                  <a:srgbClr val="FF0000"/>
                </a:solidFill>
              </a:rPr>
              <a:t>ve üretken </a:t>
            </a:r>
            <a:r>
              <a:rPr lang="tr-TR" sz="2600" b="1" u="sng" dirty="0">
                <a:solidFill>
                  <a:srgbClr val="FF0000"/>
                </a:solidFill>
              </a:rPr>
              <a:t>bir sanayiye dönüşmüş </a:t>
            </a:r>
            <a:r>
              <a:rPr lang="tr-TR" sz="2600" b="1" u="sng" dirty="0" smtClean="0">
                <a:solidFill>
                  <a:srgbClr val="FF0000"/>
                </a:solidFill>
              </a:rPr>
              <a:t>durumdadır. Alan</a:t>
            </a:r>
            <a:r>
              <a:rPr lang="tr-TR" sz="2600" b="1" u="sng" dirty="0">
                <a:solidFill>
                  <a:srgbClr val="FF0000"/>
                </a:solidFill>
              </a:rPr>
              <a:t>, bugün kendi tasarım ve teknolojilerini geliştirecek güce ulaşmıştır. </a:t>
            </a:r>
            <a:endParaRPr lang="tr-TR" sz="2600" b="1" u="sng" dirty="0" smtClean="0">
              <a:solidFill>
                <a:srgbClr val="FF0000"/>
              </a:solidFill>
            </a:endParaRPr>
          </a:p>
          <a:p>
            <a:pPr marL="0" indent="0" algn="just">
              <a:buNone/>
            </a:pPr>
            <a:r>
              <a:rPr lang="tr-TR" sz="2600" dirty="0" smtClean="0"/>
              <a:t>Elektrik- Elektronik </a:t>
            </a:r>
            <a:r>
              <a:rPr lang="tr-TR" sz="2600" dirty="0"/>
              <a:t>alanı birçok alanı etkilerken, ekonomiye kendi üretimi, ihracatı ve </a:t>
            </a:r>
            <a:r>
              <a:rPr lang="tr-TR" sz="2600" dirty="0" smtClean="0"/>
              <a:t>istihdamıyla yaptığı </a:t>
            </a:r>
            <a:r>
              <a:rPr lang="tr-TR" sz="2600" dirty="0"/>
              <a:t>birinci derece katkının yanında, diğer sektörlere olan etkileriyle ikinci </a:t>
            </a:r>
            <a:r>
              <a:rPr lang="tr-TR" sz="2600" dirty="0" smtClean="0"/>
              <a:t>derece katkılarda </a:t>
            </a:r>
            <a:r>
              <a:rPr lang="tr-TR" sz="2600" dirty="0"/>
              <a:t>da bulunmaktadır. </a:t>
            </a:r>
            <a:endParaRPr lang="tr-TR" sz="2600" dirty="0" smtClean="0"/>
          </a:p>
          <a:p>
            <a:pPr marL="0" indent="0" algn="just">
              <a:buNone/>
            </a:pPr>
            <a:r>
              <a:rPr lang="tr-TR" sz="2600" dirty="0" smtClean="0"/>
              <a:t>Bu </a:t>
            </a:r>
            <a:r>
              <a:rPr lang="tr-TR" sz="2600" dirty="0"/>
              <a:t>alandaki teknoloji değişimleri ve kalite artışlarının, </a:t>
            </a:r>
            <a:r>
              <a:rPr lang="tr-TR" sz="2600" dirty="0" smtClean="0"/>
              <a:t>sektör ürünlerini </a:t>
            </a:r>
            <a:r>
              <a:rPr lang="tr-TR" sz="2600" dirty="0"/>
              <a:t>girdi olarak kullanan birçok alanda kalitenin artmasına olumlu etkide </a:t>
            </a:r>
            <a:r>
              <a:rPr lang="tr-TR" sz="2600" dirty="0" smtClean="0"/>
              <a:t>bulunacağı anlamına </a:t>
            </a:r>
            <a:r>
              <a:rPr lang="tr-TR" sz="2600" dirty="0"/>
              <a:t>gelmektedir.</a:t>
            </a:r>
          </a:p>
        </p:txBody>
      </p:sp>
    </p:spTree>
    <p:extLst>
      <p:ext uri="{BB962C8B-B14F-4D97-AF65-F5344CB8AC3E}">
        <p14:creationId xmlns:p14="http://schemas.microsoft.com/office/powerpoint/2010/main" val="1157270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algn="l"/>
            <a:r>
              <a:rPr lang="tr-TR" sz="3600" b="1" u="sng" dirty="0">
                <a:solidFill>
                  <a:srgbClr val="FF0000"/>
                </a:solidFill>
              </a:rPr>
              <a:t>ALANIN ALTINDA YER ALAN </a:t>
            </a:r>
            <a:r>
              <a:rPr lang="tr-TR" sz="3600" b="1" u="sng" dirty="0" smtClean="0">
                <a:solidFill>
                  <a:srgbClr val="FF0000"/>
                </a:solidFill>
              </a:rPr>
              <a:t>MESLEKLER</a:t>
            </a:r>
            <a:endParaRPr lang="tr-TR" sz="3600" u="sng" dirty="0">
              <a:solidFill>
                <a:srgbClr val="FF0000"/>
              </a:solidFill>
            </a:endParaRPr>
          </a:p>
        </p:txBody>
      </p:sp>
      <p:sp>
        <p:nvSpPr>
          <p:cNvPr id="3" name="İçerik Yer Tutucusu 2"/>
          <p:cNvSpPr>
            <a:spLocks noGrp="1"/>
          </p:cNvSpPr>
          <p:nvPr>
            <p:ph idx="1"/>
          </p:nvPr>
        </p:nvSpPr>
        <p:spPr>
          <a:xfrm>
            <a:off x="457200" y="1340768"/>
            <a:ext cx="8229600" cy="4785395"/>
          </a:xfrm>
        </p:spPr>
        <p:txBody>
          <a:bodyPr>
            <a:normAutofit fontScale="85000" lnSpcReduction="20000"/>
          </a:bodyPr>
          <a:lstStyle/>
          <a:p>
            <a:r>
              <a:rPr lang="tr-TR" dirty="0" smtClean="0"/>
              <a:t> </a:t>
            </a:r>
            <a:r>
              <a:rPr lang="tr-TR" dirty="0" err="1" smtClean="0"/>
              <a:t>Bobinajcılık</a:t>
            </a:r>
            <a:endParaRPr lang="tr-TR" dirty="0"/>
          </a:p>
          <a:p>
            <a:r>
              <a:rPr lang="tr-TR" dirty="0" smtClean="0"/>
              <a:t> </a:t>
            </a:r>
            <a:r>
              <a:rPr lang="tr-TR" dirty="0"/>
              <a:t>Büro Makineleri Teknik servisi</a:t>
            </a:r>
          </a:p>
          <a:p>
            <a:r>
              <a:rPr lang="tr-TR" dirty="0" smtClean="0"/>
              <a:t> </a:t>
            </a:r>
            <a:r>
              <a:rPr lang="tr-TR" dirty="0"/>
              <a:t>Elektrikli Ev Aletleri Teknik Servisi</a:t>
            </a:r>
          </a:p>
          <a:p>
            <a:r>
              <a:rPr lang="tr-TR" dirty="0" smtClean="0"/>
              <a:t> </a:t>
            </a:r>
            <a:r>
              <a:rPr lang="tr-TR" dirty="0"/>
              <a:t>Elektrik Tesisatları ve Pano </a:t>
            </a:r>
            <a:r>
              <a:rPr lang="tr-TR" dirty="0" err="1"/>
              <a:t>Montörlüğü</a:t>
            </a:r>
            <a:endParaRPr lang="tr-TR" dirty="0"/>
          </a:p>
          <a:p>
            <a:r>
              <a:rPr lang="tr-TR" dirty="0" smtClean="0"/>
              <a:t> </a:t>
            </a:r>
            <a:r>
              <a:rPr lang="tr-TR" dirty="0"/>
              <a:t>Elektromekanik Taşıyıcılar</a:t>
            </a:r>
          </a:p>
          <a:p>
            <a:r>
              <a:rPr lang="tr-TR" sz="3600" b="1" u="sng" dirty="0" smtClean="0">
                <a:solidFill>
                  <a:srgbClr val="FF0000"/>
                </a:solidFill>
              </a:rPr>
              <a:t> </a:t>
            </a:r>
            <a:r>
              <a:rPr lang="tr-TR" sz="3600" b="1" u="sng" dirty="0">
                <a:solidFill>
                  <a:srgbClr val="FF0000"/>
                </a:solidFill>
              </a:rPr>
              <a:t>Endüstriyel Bakım Onarım</a:t>
            </a:r>
          </a:p>
          <a:p>
            <a:r>
              <a:rPr lang="tr-TR" dirty="0" smtClean="0"/>
              <a:t> </a:t>
            </a:r>
            <a:r>
              <a:rPr lang="tr-TR" dirty="0"/>
              <a:t>Görüntü ve Ses Sistemleri</a:t>
            </a:r>
          </a:p>
          <a:p>
            <a:r>
              <a:rPr lang="tr-TR" sz="3600" b="1" u="sng" dirty="0" smtClean="0">
                <a:solidFill>
                  <a:srgbClr val="FF0000"/>
                </a:solidFill>
              </a:rPr>
              <a:t> </a:t>
            </a:r>
            <a:r>
              <a:rPr lang="tr-TR" sz="3600" b="1" u="sng" dirty="0">
                <a:solidFill>
                  <a:srgbClr val="FF0000"/>
                </a:solidFill>
              </a:rPr>
              <a:t>Güvenlik Sistemleri</a:t>
            </a:r>
          </a:p>
          <a:p>
            <a:r>
              <a:rPr lang="tr-TR" dirty="0" smtClean="0"/>
              <a:t> </a:t>
            </a:r>
            <a:r>
              <a:rPr lang="tr-TR" dirty="0"/>
              <a:t>Haberleşme Sistemleri</a:t>
            </a:r>
          </a:p>
          <a:p>
            <a:r>
              <a:rPr lang="tr-TR" dirty="0" smtClean="0"/>
              <a:t> </a:t>
            </a:r>
            <a:r>
              <a:rPr lang="tr-TR" dirty="0"/>
              <a:t>Otomasyon Sistemleri</a:t>
            </a:r>
          </a:p>
          <a:p>
            <a:r>
              <a:rPr lang="tr-TR" dirty="0" smtClean="0"/>
              <a:t> </a:t>
            </a:r>
            <a:r>
              <a:rPr lang="tr-TR" dirty="0"/>
              <a:t>Yüksek Gerilim Sistemleri</a:t>
            </a:r>
          </a:p>
        </p:txBody>
      </p:sp>
    </p:spTree>
    <p:extLst>
      <p:ext uri="{BB962C8B-B14F-4D97-AF65-F5344CB8AC3E}">
        <p14:creationId xmlns:p14="http://schemas.microsoft.com/office/powerpoint/2010/main" val="1269595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l"/>
            <a:r>
              <a:rPr lang="tr-TR" sz="4000" b="1" u="sng" dirty="0">
                <a:solidFill>
                  <a:srgbClr val="FF0000"/>
                </a:solidFill>
              </a:rPr>
              <a:t>ENDÜSTRİYEL BAKIM ONARIM </a:t>
            </a:r>
            <a:r>
              <a:rPr lang="tr-TR" sz="4000" b="1" u="sng" dirty="0" smtClean="0">
                <a:solidFill>
                  <a:srgbClr val="FF0000"/>
                </a:solidFill>
              </a:rPr>
              <a:t>DALI</a:t>
            </a:r>
            <a:endParaRPr lang="tr-TR" sz="4000" u="sng" dirty="0">
              <a:solidFill>
                <a:srgbClr val="FF0000"/>
              </a:solidFill>
            </a:endParaRPr>
          </a:p>
        </p:txBody>
      </p:sp>
      <p:sp>
        <p:nvSpPr>
          <p:cNvPr id="3" name="İçerik Yer Tutucusu 2"/>
          <p:cNvSpPr>
            <a:spLocks noGrp="1"/>
          </p:cNvSpPr>
          <p:nvPr>
            <p:ph idx="1"/>
          </p:nvPr>
        </p:nvSpPr>
        <p:spPr>
          <a:xfrm>
            <a:off x="457200" y="1340768"/>
            <a:ext cx="8229600" cy="5184576"/>
          </a:xfrm>
        </p:spPr>
        <p:txBody>
          <a:bodyPr/>
          <a:lstStyle/>
          <a:p>
            <a:pPr marL="0" indent="0" algn="just">
              <a:buNone/>
            </a:pPr>
            <a:r>
              <a:rPr lang="tr-TR" dirty="0"/>
              <a:t>Elektrik-elektronik alanında, fabrika, atölye vb. işletmelerdeki sistemlerin bakım </a:t>
            </a:r>
            <a:r>
              <a:rPr lang="tr-TR" dirty="0" smtClean="0"/>
              <a:t>ve onarımı </a:t>
            </a:r>
            <a:r>
              <a:rPr lang="tr-TR" dirty="0"/>
              <a:t>ile ilgili işleri, kendi başına belirli bir süre içerisinde yapma bilgi ve becerisine </a:t>
            </a:r>
            <a:r>
              <a:rPr lang="tr-TR" dirty="0" smtClean="0"/>
              <a:t>sahip nitelikli </a:t>
            </a:r>
            <a:r>
              <a:rPr lang="tr-TR" dirty="0"/>
              <a:t>kişidir.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789040"/>
            <a:ext cx="3744416" cy="256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789040"/>
            <a:ext cx="4104456" cy="256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6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l"/>
            <a:r>
              <a:rPr lang="tr-TR" b="1" u="sng" dirty="0">
                <a:solidFill>
                  <a:srgbClr val="FF0000"/>
                </a:solidFill>
              </a:rPr>
              <a:t>ENDÜSTRİYEL BAKIM ONARIM </a:t>
            </a:r>
            <a:r>
              <a:rPr lang="tr-TR" b="1" u="sng" dirty="0" smtClean="0">
                <a:solidFill>
                  <a:srgbClr val="FF0000"/>
                </a:solidFill>
              </a:rPr>
              <a:t>DALI Görevleri</a:t>
            </a:r>
            <a:endParaRPr lang="tr-TR" u="sng" dirty="0">
              <a:solidFill>
                <a:srgbClr val="FF0000"/>
              </a:solidFill>
            </a:endParaRPr>
          </a:p>
        </p:txBody>
      </p:sp>
      <p:sp>
        <p:nvSpPr>
          <p:cNvPr id="3" name="İçerik Yer Tutucusu 2"/>
          <p:cNvSpPr>
            <a:spLocks noGrp="1"/>
          </p:cNvSpPr>
          <p:nvPr>
            <p:ph idx="1"/>
          </p:nvPr>
        </p:nvSpPr>
        <p:spPr/>
        <p:txBody>
          <a:bodyPr>
            <a:normAutofit fontScale="70000" lnSpcReduction="20000"/>
          </a:bodyPr>
          <a:lstStyle/>
          <a:p>
            <a:r>
              <a:rPr lang="tr-TR" dirty="0" smtClean="0"/>
              <a:t> </a:t>
            </a:r>
            <a:r>
              <a:rPr lang="tr-TR" dirty="0"/>
              <a:t>DC ve AC devre çözümlerini yapmak.</a:t>
            </a:r>
          </a:p>
          <a:p>
            <a:r>
              <a:rPr lang="tr-TR" dirty="0" smtClean="0"/>
              <a:t> </a:t>
            </a:r>
            <a:r>
              <a:rPr lang="tr-TR" dirty="0"/>
              <a:t>Analog devre elemanlarını seçmek.</a:t>
            </a:r>
          </a:p>
          <a:p>
            <a:r>
              <a:rPr lang="tr-TR" dirty="0" smtClean="0"/>
              <a:t> </a:t>
            </a:r>
            <a:r>
              <a:rPr lang="tr-TR" dirty="0"/>
              <a:t>Lojik devreleri tasarlamak ve kurmak.</a:t>
            </a:r>
          </a:p>
          <a:p>
            <a:r>
              <a:rPr lang="tr-TR" dirty="0" smtClean="0"/>
              <a:t> </a:t>
            </a:r>
            <a:r>
              <a:rPr lang="tr-TR" dirty="0"/>
              <a:t>Dâhilî ve haricî tesisatın bakım ve onarımını yapmak.</a:t>
            </a:r>
          </a:p>
          <a:p>
            <a:r>
              <a:rPr lang="tr-TR" dirty="0" smtClean="0"/>
              <a:t> </a:t>
            </a:r>
            <a:r>
              <a:rPr lang="tr-TR" dirty="0"/>
              <a:t>Hassas lehimleme ve güç kaynağı işlemlerini yapmak.</a:t>
            </a:r>
          </a:p>
          <a:p>
            <a:r>
              <a:rPr lang="tr-TR" dirty="0" smtClean="0"/>
              <a:t> </a:t>
            </a:r>
            <a:r>
              <a:rPr lang="tr-TR" dirty="0"/>
              <a:t>Bilgisayar ortamındaki işlemleri yapmak.</a:t>
            </a:r>
          </a:p>
          <a:p>
            <a:r>
              <a:rPr lang="tr-TR" dirty="0" smtClean="0"/>
              <a:t> </a:t>
            </a:r>
            <a:r>
              <a:rPr lang="tr-TR" dirty="0"/>
              <a:t>Elektronik sistemlerin arızasını tespit etmek.</a:t>
            </a:r>
          </a:p>
          <a:p>
            <a:r>
              <a:rPr lang="tr-TR" dirty="0" smtClean="0"/>
              <a:t> </a:t>
            </a:r>
            <a:r>
              <a:rPr lang="tr-TR" dirty="0"/>
              <a:t>Sistemlerin arızalarını gidermek.</a:t>
            </a:r>
          </a:p>
          <a:p>
            <a:r>
              <a:rPr lang="tr-TR" dirty="0" smtClean="0"/>
              <a:t> </a:t>
            </a:r>
            <a:r>
              <a:rPr lang="tr-TR" dirty="0"/>
              <a:t>Elektrik makineleri ve kontrol sistemlerini kullanmak.</a:t>
            </a:r>
          </a:p>
          <a:p>
            <a:r>
              <a:rPr lang="tr-TR" dirty="0" smtClean="0"/>
              <a:t> </a:t>
            </a:r>
            <a:r>
              <a:rPr lang="tr-TR" dirty="0"/>
              <a:t>Elektrik makineleri ve kontrol sistemlerinin arızalarını gidermek.</a:t>
            </a:r>
          </a:p>
          <a:p>
            <a:r>
              <a:rPr lang="tr-TR" dirty="0" smtClean="0"/>
              <a:t> </a:t>
            </a:r>
            <a:r>
              <a:rPr lang="tr-TR" dirty="0"/>
              <a:t>Dijital elektronik devreleri kurmak.</a:t>
            </a:r>
          </a:p>
          <a:p>
            <a:r>
              <a:rPr lang="tr-TR" dirty="0" smtClean="0"/>
              <a:t> </a:t>
            </a:r>
            <a:r>
              <a:rPr lang="tr-TR" dirty="0" err="1"/>
              <a:t>Mikrodenetleyici</a:t>
            </a:r>
            <a:r>
              <a:rPr lang="tr-TR" dirty="0"/>
              <a:t> ile devre dizayn edip sistemi çalıştırmak.</a:t>
            </a:r>
          </a:p>
        </p:txBody>
      </p:sp>
    </p:spTree>
    <p:extLst>
      <p:ext uri="{BB962C8B-B14F-4D97-AF65-F5344CB8AC3E}">
        <p14:creationId xmlns:p14="http://schemas.microsoft.com/office/powerpoint/2010/main" val="521527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8208912"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115616" y="3105835"/>
            <a:ext cx="6480720" cy="369332"/>
          </a:xfrm>
          <a:prstGeom prst="rect">
            <a:avLst/>
          </a:prstGeom>
        </p:spPr>
        <p:txBody>
          <a:bodyPr wrap="square">
            <a:spAutoFit/>
          </a:bodyPr>
          <a:lstStyle/>
          <a:p>
            <a:r>
              <a:rPr lang="tr-TR" dirty="0" err="1">
                <a:hlinkClick r:id="rId3" action="ppaction://hlinkfile"/>
              </a:rPr>
              <a:t>Endüstriyel</a:t>
            </a:r>
            <a:r>
              <a:rPr lang="tr-TR" dirty="0">
                <a:hlinkClick r:id="rId3" action="ppaction://hlinkfile"/>
              </a:rPr>
              <a:t> bakım onarım elemanı - Meslek Tanıtım Videosu.mp4</a:t>
            </a:r>
            <a:endParaRPr lang="tr-TR" dirty="0"/>
          </a:p>
        </p:txBody>
      </p:sp>
    </p:spTree>
    <p:extLst>
      <p:ext uri="{BB962C8B-B14F-4D97-AF65-F5344CB8AC3E}">
        <p14:creationId xmlns:p14="http://schemas.microsoft.com/office/powerpoint/2010/main" val="2853188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318376" cy="1143000"/>
          </a:xfrm>
        </p:spPr>
        <p:txBody>
          <a:bodyPr>
            <a:normAutofit/>
          </a:bodyPr>
          <a:lstStyle/>
          <a:p>
            <a:pPr algn="l"/>
            <a:r>
              <a:rPr lang="tr-TR" sz="3800" b="1" u="sng" dirty="0">
                <a:solidFill>
                  <a:srgbClr val="FF0000"/>
                </a:solidFill>
              </a:rPr>
              <a:t>GÜVENLİK SİSTEMLERİ TEKNİK ELEMANI</a:t>
            </a:r>
            <a:endParaRPr lang="tr-TR" sz="3800" u="sng" dirty="0">
              <a:solidFill>
                <a:srgbClr val="FF0000"/>
              </a:solidFill>
            </a:endParaRPr>
          </a:p>
        </p:txBody>
      </p:sp>
      <p:sp>
        <p:nvSpPr>
          <p:cNvPr id="3" name="İçerik Yer Tutucusu 2"/>
          <p:cNvSpPr>
            <a:spLocks noGrp="1"/>
          </p:cNvSpPr>
          <p:nvPr>
            <p:ph idx="1"/>
          </p:nvPr>
        </p:nvSpPr>
        <p:spPr>
          <a:xfrm>
            <a:off x="457200" y="1268760"/>
            <a:ext cx="8229600" cy="5256584"/>
          </a:xfrm>
        </p:spPr>
        <p:txBody>
          <a:bodyPr/>
          <a:lstStyle/>
          <a:p>
            <a:pPr marL="0" indent="0" algn="just">
              <a:buNone/>
            </a:pPr>
            <a:r>
              <a:rPr lang="tr-TR" dirty="0"/>
              <a:t>Binalara ait yangın algılama ve ihbar sistemleri, kapalı devre kamera </a:t>
            </a:r>
            <a:r>
              <a:rPr lang="tr-TR" dirty="0" smtClean="0"/>
              <a:t>kontrol güvenlik </a:t>
            </a:r>
            <a:r>
              <a:rPr lang="tr-TR" dirty="0"/>
              <a:t>sistemleri (CCTV), hırsız alarm ve ihbar sistemleri, geçiş otomasyon </a:t>
            </a:r>
            <a:r>
              <a:rPr lang="tr-TR" dirty="0" smtClean="0"/>
              <a:t>sistemlerinin tesisi</a:t>
            </a:r>
            <a:r>
              <a:rPr lang="tr-TR" dirty="0"/>
              <a:t>, kurulum bakım ve onarımına ilişkin </a:t>
            </a:r>
            <a:r>
              <a:rPr lang="tr-TR" dirty="0" smtClean="0"/>
              <a:t>işlemleri yapma </a:t>
            </a:r>
            <a:r>
              <a:rPr lang="tr-TR" dirty="0"/>
              <a:t>becerisine sahip nitelikli kişidir.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293096"/>
            <a:ext cx="417646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077072"/>
            <a:ext cx="391554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80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74638"/>
            <a:ext cx="8496944" cy="994122"/>
          </a:xfrm>
        </p:spPr>
        <p:txBody>
          <a:bodyPr>
            <a:noAutofit/>
          </a:bodyPr>
          <a:lstStyle/>
          <a:p>
            <a:pPr algn="l"/>
            <a:r>
              <a:rPr lang="tr-TR" sz="3200" b="1" u="sng" dirty="0">
                <a:solidFill>
                  <a:srgbClr val="FF0000"/>
                </a:solidFill>
              </a:rPr>
              <a:t>GÜVENLİK SİSTEMLERİ TEKNİK </a:t>
            </a:r>
            <a:r>
              <a:rPr lang="tr-TR" sz="3200" b="1" u="sng" dirty="0" smtClean="0">
                <a:solidFill>
                  <a:srgbClr val="FF0000"/>
                </a:solidFill>
              </a:rPr>
              <a:t>ELEMANI </a:t>
            </a:r>
            <a:r>
              <a:rPr lang="tr-TR" sz="3200" b="1" u="sng" dirty="0" smtClean="0">
                <a:solidFill>
                  <a:srgbClr val="FF0000"/>
                </a:solidFill>
              </a:rPr>
              <a:t/>
            </a:r>
            <a:br>
              <a:rPr lang="tr-TR" sz="3200" b="1" u="sng" dirty="0" smtClean="0">
                <a:solidFill>
                  <a:srgbClr val="FF0000"/>
                </a:solidFill>
              </a:rPr>
            </a:br>
            <a:r>
              <a:rPr lang="tr-TR" sz="3200" b="1" u="sng" dirty="0" smtClean="0">
                <a:solidFill>
                  <a:srgbClr val="FF0000"/>
                </a:solidFill>
              </a:rPr>
              <a:t>Görevleri:</a:t>
            </a:r>
            <a:endParaRPr lang="tr-TR" sz="3200" u="sng" dirty="0">
              <a:solidFill>
                <a:srgbClr val="FF0000"/>
              </a:solidFill>
            </a:endParaRPr>
          </a:p>
        </p:txBody>
      </p:sp>
      <p:sp>
        <p:nvSpPr>
          <p:cNvPr id="3" name="İçerik Yer Tutucusu 2"/>
          <p:cNvSpPr>
            <a:spLocks noGrp="1"/>
          </p:cNvSpPr>
          <p:nvPr>
            <p:ph idx="1"/>
          </p:nvPr>
        </p:nvSpPr>
        <p:spPr>
          <a:xfrm>
            <a:off x="457200" y="1340768"/>
            <a:ext cx="8229600" cy="4785395"/>
          </a:xfrm>
        </p:spPr>
        <p:txBody>
          <a:bodyPr>
            <a:normAutofit fontScale="70000" lnSpcReduction="20000"/>
          </a:bodyPr>
          <a:lstStyle/>
          <a:p>
            <a:pPr algn="just"/>
            <a:r>
              <a:rPr lang="tr-TR" dirty="0" smtClean="0"/>
              <a:t> </a:t>
            </a:r>
            <a:r>
              <a:rPr lang="tr-TR" dirty="0"/>
              <a:t>Yangın algılama ve ihbar sistemleri tesisatı keşif ve projesini yapmak.</a:t>
            </a:r>
          </a:p>
          <a:p>
            <a:pPr algn="just"/>
            <a:r>
              <a:rPr lang="tr-TR" dirty="0" smtClean="0"/>
              <a:t> </a:t>
            </a:r>
            <a:r>
              <a:rPr lang="tr-TR" dirty="0"/>
              <a:t>Yangın algılama ve ihbar sistemleri tesisatı montajını yapmak.</a:t>
            </a:r>
          </a:p>
          <a:p>
            <a:pPr algn="just"/>
            <a:r>
              <a:rPr lang="tr-TR" dirty="0" smtClean="0"/>
              <a:t> </a:t>
            </a:r>
            <a:r>
              <a:rPr lang="tr-TR" dirty="0"/>
              <a:t>Kapalı devre kamera kontrol sistemleri tesisatı keşif ve projesini yapmak.</a:t>
            </a:r>
          </a:p>
          <a:p>
            <a:pPr algn="just"/>
            <a:r>
              <a:rPr lang="tr-TR" dirty="0" smtClean="0"/>
              <a:t> </a:t>
            </a:r>
            <a:r>
              <a:rPr lang="tr-TR" dirty="0"/>
              <a:t>Kapalı devre kamera kontrol sistemi tesisatının montajını yapmak.</a:t>
            </a:r>
          </a:p>
          <a:p>
            <a:pPr algn="just"/>
            <a:r>
              <a:rPr lang="tr-TR" dirty="0" smtClean="0"/>
              <a:t> </a:t>
            </a:r>
            <a:r>
              <a:rPr lang="tr-TR" dirty="0"/>
              <a:t>İş disiplini ve insan ilişkilerini sağlamak.</a:t>
            </a:r>
          </a:p>
          <a:p>
            <a:pPr algn="just"/>
            <a:r>
              <a:rPr lang="tr-TR" dirty="0" smtClean="0"/>
              <a:t> </a:t>
            </a:r>
            <a:r>
              <a:rPr lang="tr-TR" dirty="0"/>
              <a:t>Hırsız alarm sistemleri tesisatı için keşif ve projesini yapmak.</a:t>
            </a:r>
          </a:p>
          <a:p>
            <a:pPr algn="just"/>
            <a:r>
              <a:rPr lang="tr-TR" dirty="0" smtClean="0"/>
              <a:t> </a:t>
            </a:r>
            <a:r>
              <a:rPr lang="tr-TR" dirty="0"/>
              <a:t>Hırsız alarm sistemleri tesisatı montajını yapmak.</a:t>
            </a:r>
          </a:p>
          <a:p>
            <a:pPr algn="just"/>
            <a:r>
              <a:rPr lang="tr-TR" dirty="0" smtClean="0"/>
              <a:t> </a:t>
            </a:r>
            <a:r>
              <a:rPr lang="tr-TR" dirty="0"/>
              <a:t>Geçiş kontrol sistemi tesisatı keşif ve projesini yapmak.</a:t>
            </a:r>
          </a:p>
          <a:p>
            <a:pPr algn="just"/>
            <a:r>
              <a:rPr lang="tr-TR" dirty="0" smtClean="0"/>
              <a:t> </a:t>
            </a:r>
            <a:r>
              <a:rPr lang="tr-TR" dirty="0"/>
              <a:t>Geçiş kontrol sistemi tesisatı montajını yapmak.</a:t>
            </a:r>
          </a:p>
          <a:p>
            <a:pPr algn="just"/>
            <a:r>
              <a:rPr lang="tr-TR" dirty="0" smtClean="0"/>
              <a:t> </a:t>
            </a:r>
            <a:r>
              <a:rPr lang="tr-TR" dirty="0"/>
              <a:t>Kurulu sistemlerdeki arıza tespitini ve onarımını yapmak.</a:t>
            </a:r>
          </a:p>
          <a:p>
            <a:pPr algn="just"/>
            <a:r>
              <a:rPr lang="tr-TR" dirty="0" smtClean="0"/>
              <a:t> </a:t>
            </a:r>
            <a:r>
              <a:rPr lang="tr-TR" dirty="0"/>
              <a:t>Mesleğe ilişkin gelişmeleri takip etmek</a:t>
            </a:r>
            <a:r>
              <a:rPr lang="tr-TR" dirty="0" smtClean="0"/>
              <a:t>.</a:t>
            </a:r>
            <a:endParaRPr lang="tr-TR" dirty="0"/>
          </a:p>
        </p:txBody>
      </p:sp>
    </p:spTree>
    <p:extLst>
      <p:ext uri="{BB962C8B-B14F-4D97-AF65-F5344CB8AC3E}">
        <p14:creationId xmlns:p14="http://schemas.microsoft.com/office/powerpoint/2010/main" val="1126409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784976"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115616" y="3105835"/>
            <a:ext cx="6624736" cy="369332"/>
          </a:xfrm>
          <a:prstGeom prst="rect">
            <a:avLst/>
          </a:prstGeom>
        </p:spPr>
        <p:txBody>
          <a:bodyPr wrap="square">
            <a:spAutoFit/>
          </a:bodyPr>
          <a:lstStyle/>
          <a:p>
            <a:r>
              <a:rPr lang="tr-TR" dirty="0" err="1">
                <a:hlinkClick r:id="rId3" action="ppaction://hlinkfile"/>
              </a:rPr>
              <a:t>Güvenlik</a:t>
            </a:r>
            <a:r>
              <a:rPr lang="tr-TR" dirty="0">
                <a:hlinkClick r:id="rId3" action="ppaction://hlinkfile"/>
              </a:rPr>
              <a:t> sistemleri teknik elemanı - Meslek Tanıtım Videosu.mp4</a:t>
            </a:r>
            <a:endParaRPr lang="tr-TR" dirty="0"/>
          </a:p>
        </p:txBody>
      </p:sp>
    </p:spTree>
    <p:extLst>
      <p:ext uri="{BB962C8B-B14F-4D97-AF65-F5344CB8AC3E}">
        <p14:creationId xmlns:p14="http://schemas.microsoft.com/office/powerpoint/2010/main" val="3318090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4000" b="1" u="sng" dirty="0">
                <a:solidFill>
                  <a:srgbClr val="FF0000"/>
                </a:solidFill>
              </a:rPr>
              <a:t>Geleceğinizle İlgili Yol Ayrımındasınız </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268761"/>
            <a:ext cx="7560840" cy="324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etin kutusu 4"/>
          <p:cNvSpPr txBox="1"/>
          <p:nvPr/>
        </p:nvSpPr>
        <p:spPr>
          <a:xfrm>
            <a:off x="428716" y="4797152"/>
            <a:ext cx="8280920" cy="1938992"/>
          </a:xfrm>
          <a:prstGeom prst="rect">
            <a:avLst/>
          </a:prstGeom>
          <a:noFill/>
        </p:spPr>
        <p:txBody>
          <a:bodyPr wrap="square" rtlCol="0">
            <a:spAutoFit/>
          </a:bodyPr>
          <a:lstStyle/>
          <a:p>
            <a:pPr algn="ctr"/>
            <a:r>
              <a:rPr lang="tr-TR" sz="4000" b="1" u="sng" dirty="0" smtClean="0">
                <a:solidFill>
                  <a:srgbClr val="002060"/>
                </a:solidFill>
              </a:rPr>
              <a:t>ELEKTRİK </a:t>
            </a:r>
            <a:r>
              <a:rPr lang="tr-TR" sz="4000" b="1" u="sng" dirty="0" smtClean="0">
                <a:solidFill>
                  <a:srgbClr val="002060"/>
                </a:solidFill>
              </a:rPr>
              <a:t>ELEKTRONİK TEKNOLOJİSİ ALANINI  TANIMADAN </a:t>
            </a:r>
            <a:r>
              <a:rPr lang="tr-TR" sz="4000" b="1" u="sng" dirty="0">
                <a:solidFill>
                  <a:srgbClr val="002060"/>
                </a:solidFill>
              </a:rPr>
              <a:t>KARAR VERMEYİN </a:t>
            </a:r>
          </a:p>
        </p:txBody>
      </p:sp>
    </p:spTree>
    <p:extLst>
      <p:ext uri="{BB962C8B-B14F-4D97-AF65-F5344CB8AC3E}">
        <p14:creationId xmlns:p14="http://schemas.microsoft.com/office/powerpoint/2010/main" val="1710873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u="sng" dirty="0">
                <a:solidFill>
                  <a:srgbClr val="FF0000"/>
                </a:solidFill>
              </a:rPr>
              <a:t>MESLEK ELEMANLARINDA ARANAN ÖZELLİKLER</a:t>
            </a:r>
            <a:endParaRPr lang="tr-TR" u="sng" dirty="0">
              <a:solidFill>
                <a:srgbClr val="FF0000"/>
              </a:solidFill>
            </a:endParaRPr>
          </a:p>
        </p:txBody>
      </p:sp>
      <p:sp>
        <p:nvSpPr>
          <p:cNvPr id="3" name="İçerik Yer Tutucusu 2"/>
          <p:cNvSpPr>
            <a:spLocks noGrp="1"/>
          </p:cNvSpPr>
          <p:nvPr>
            <p:ph idx="1"/>
          </p:nvPr>
        </p:nvSpPr>
        <p:spPr/>
        <p:txBody>
          <a:bodyPr>
            <a:normAutofit fontScale="70000" lnSpcReduction="20000"/>
          </a:bodyPr>
          <a:lstStyle/>
          <a:p>
            <a:r>
              <a:rPr lang="tr-TR" dirty="0"/>
              <a:t>Bu alandaki mesleklerde çalışacak kişilerin;</a:t>
            </a:r>
          </a:p>
          <a:p>
            <a:r>
              <a:rPr lang="tr-TR" dirty="0"/>
              <a:t>El ve gözlerini eş güdümlü kullanabilen,</a:t>
            </a:r>
          </a:p>
          <a:p>
            <a:r>
              <a:rPr lang="tr-TR" dirty="0"/>
              <a:t>Şekil ve uzay ilişkilerini görebilen,</a:t>
            </a:r>
          </a:p>
          <a:p>
            <a:r>
              <a:rPr lang="tr-TR" b="1" dirty="0">
                <a:solidFill>
                  <a:srgbClr val="FF0000"/>
                </a:solidFill>
              </a:rPr>
              <a:t>Dikkatli ve sorumluluk sahibi olmalıdır,</a:t>
            </a:r>
          </a:p>
          <a:p>
            <a:r>
              <a:rPr lang="tr-TR" b="1" dirty="0">
                <a:solidFill>
                  <a:srgbClr val="FF0000"/>
                </a:solidFill>
              </a:rPr>
              <a:t>Makine ve malzeme ile çalışmaktan hoşlanan,</a:t>
            </a:r>
          </a:p>
          <a:p>
            <a:r>
              <a:rPr lang="tr-TR" dirty="0"/>
              <a:t>Titiz ve özenli olarak çalışabilen,</a:t>
            </a:r>
          </a:p>
          <a:p>
            <a:r>
              <a:rPr lang="tr-TR" dirty="0"/>
              <a:t>Ekip halinde çalışmaya yatkın.</a:t>
            </a:r>
          </a:p>
          <a:p>
            <a:r>
              <a:rPr lang="tr-TR" dirty="0" smtClean="0"/>
              <a:t>Soğukkanlı </a:t>
            </a:r>
            <a:r>
              <a:rPr lang="tr-TR" dirty="0"/>
              <a:t>ve sabırlı çalışan,.</a:t>
            </a:r>
          </a:p>
          <a:p>
            <a:r>
              <a:rPr lang="tr-TR" dirty="0" smtClean="0"/>
              <a:t>Matematik </a:t>
            </a:r>
            <a:r>
              <a:rPr lang="tr-TR" dirty="0"/>
              <a:t>ve fen bilimleri ilgili konularda başarılı,</a:t>
            </a:r>
          </a:p>
          <a:p>
            <a:r>
              <a:rPr lang="tr-TR" dirty="0" smtClean="0"/>
              <a:t>Şekilleri </a:t>
            </a:r>
            <a:r>
              <a:rPr lang="tr-TR" dirty="0"/>
              <a:t>doğru algılayabilen</a:t>
            </a:r>
          </a:p>
          <a:p>
            <a:r>
              <a:rPr lang="tr-TR" dirty="0" smtClean="0"/>
              <a:t>Sayılar </a:t>
            </a:r>
            <a:r>
              <a:rPr lang="tr-TR" dirty="0"/>
              <a:t>ve şekiller arasındaki ilişkileri çabuk algılayabilen</a:t>
            </a:r>
          </a:p>
          <a:p>
            <a:r>
              <a:rPr lang="tr-TR" dirty="0" smtClean="0"/>
              <a:t>Teknoloji </a:t>
            </a:r>
            <a:r>
              <a:rPr lang="tr-TR" dirty="0"/>
              <a:t>alanındaki yenilikleri takip eden kişiler olması gerekmektedir.</a:t>
            </a:r>
          </a:p>
        </p:txBody>
      </p:sp>
    </p:spTree>
    <p:extLst>
      <p:ext uri="{BB962C8B-B14F-4D97-AF65-F5344CB8AC3E}">
        <p14:creationId xmlns:p14="http://schemas.microsoft.com/office/powerpoint/2010/main" val="2620662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u="sng" dirty="0">
                <a:solidFill>
                  <a:srgbClr val="FF0000"/>
                </a:solidFill>
              </a:rPr>
              <a:t>ÇALIŞMA ORTAMI VE KOŞULLARI</a:t>
            </a:r>
            <a:endParaRPr lang="tr-TR" u="sng" dirty="0">
              <a:solidFill>
                <a:srgbClr val="FF0000"/>
              </a:solidFill>
            </a:endParaRPr>
          </a:p>
        </p:txBody>
      </p:sp>
      <p:sp>
        <p:nvSpPr>
          <p:cNvPr id="3" name="İçerik Yer Tutucusu 2"/>
          <p:cNvSpPr>
            <a:spLocks noGrp="1"/>
          </p:cNvSpPr>
          <p:nvPr>
            <p:ph idx="1"/>
          </p:nvPr>
        </p:nvSpPr>
        <p:spPr/>
        <p:txBody>
          <a:bodyPr>
            <a:normAutofit fontScale="77500" lnSpcReduction="20000"/>
          </a:bodyPr>
          <a:lstStyle/>
          <a:p>
            <a:r>
              <a:rPr lang="tr-TR" b="1" dirty="0">
                <a:solidFill>
                  <a:srgbClr val="FF0000"/>
                </a:solidFill>
              </a:rPr>
              <a:t>Bu programdan mezun olanlar kamu ve özel kuruluşlarda </a:t>
            </a:r>
            <a:r>
              <a:rPr lang="tr-TR" b="1" u="sng" dirty="0">
                <a:solidFill>
                  <a:srgbClr val="FF0000"/>
                </a:solidFill>
              </a:rPr>
              <a:t>teknik ara eleman olarak çalışırlar</a:t>
            </a:r>
            <a:r>
              <a:rPr lang="tr-TR" b="1" dirty="0">
                <a:solidFill>
                  <a:srgbClr val="FF0000"/>
                </a:solidFill>
              </a:rPr>
              <a:t>, isterlerse </a:t>
            </a:r>
            <a:r>
              <a:rPr lang="tr-TR" b="1" dirty="0" err="1">
                <a:solidFill>
                  <a:srgbClr val="FF0000"/>
                </a:solidFill>
              </a:rPr>
              <a:t>özelişyeri</a:t>
            </a:r>
            <a:r>
              <a:rPr lang="tr-TR" b="1" dirty="0">
                <a:solidFill>
                  <a:srgbClr val="FF0000"/>
                </a:solidFill>
              </a:rPr>
              <a:t> açabilirler.</a:t>
            </a:r>
            <a:endParaRPr lang="tr-TR" b="1" dirty="0" smtClean="0">
              <a:solidFill>
                <a:srgbClr val="FF0000"/>
              </a:solidFill>
            </a:endParaRPr>
          </a:p>
          <a:p>
            <a:r>
              <a:rPr lang="tr-TR" dirty="0" smtClean="0"/>
              <a:t>İstihdam </a:t>
            </a:r>
            <a:r>
              <a:rPr lang="tr-TR" dirty="0"/>
              <a:t>edildikleri işletmenin çalışma sahasına (kağıt, gıda, tekstil, otomotiv, </a:t>
            </a:r>
            <a:r>
              <a:rPr lang="tr-TR" dirty="0" smtClean="0"/>
              <a:t>tıp vb</a:t>
            </a:r>
            <a:r>
              <a:rPr lang="tr-TR" dirty="0"/>
              <a:t>.) göre farklı ortam ve koşullarda çalışabilirler. Ortam olarak ev, iş yerleri ve </a:t>
            </a:r>
            <a:r>
              <a:rPr lang="tr-TR" dirty="0" smtClean="0"/>
              <a:t>fabrikaların kapalı </a:t>
            </a:r>
            <a:r>
              <a:rPr lang="tr-TR" dirty="0"/>
              <a:t>ve açık mekânları kullanılır. Her türlü hava koşullarında </a:t>
            </a:r>
            <a:r>
              <a:rPr lang="tr-TR" dirty="0" smtClean="0"/>
              <a:t>çalışırlar. Aynı </a:t>
            </a:r>
            <a:r>
              <a:rPr lang="tr-TR" dirty="0"/>
              <a:t>zamanda kapalı ortamlarda teknik servis elemanı olarak iş yaparlar. </a:t>
            </a:r>
            <a:r>
              <a:rPr lang="tr-TR" dirty="0" smtClean="0"/>
              <a:t>Çalışma ortamı </a:t>
            </a:r>
            <a:r>
              <a:rPr lang="tr-TR" dirty="0"/>
              <a:t>bol ışıklı, sıcak ya da soğuk, gürültülü, kirli </a:t>
            </a:r>
            <a:r>
              <a:rPr lang="tr-TR" dirty="0" smtClean="0"/>
              <a:t>olabilir. Çalışırken </a:t>
            </a:r>
            <a:r>
              <a:rPr lang="tr-TR" dirty="0"/>
              <a:t>elektrik çarpması ya da başka tür tehlikelere maruz kalınabilir. </a:t>
            </a:r>
            <a:r>
              <a:rPr lang="tr-TR" dirty="0" smtClean="0"/>
              <a:t>Bu nedenle </a:t>
            </a:r>
            <a:r>
              <a:rPr lang="tr-TR" dirty="0"/>
              <a:t>görev yaparken dikkatli ve güvenlik önlemlerini alarak çalışmak gerekir.</a:t>
            </a:r>
          </a:p>
        </p:txBody>
      </p:sp>
    </p:spTree>
    <p:extLst>
      <p:ext uri="{BB962C8B-B14F-4D97-AF65-F5344CB8AC3E}">
        <p14:creationId xmlns:p14="http://schemas.microsoft.com/office/powerpoint/2010/main" val="3415540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u="sng" dirty="0">
                <a:solidFill>
                  <a:srgbClr val="FF0000"/>
                </a:solidFill>
              </a:rPr>
              <a:t>ÇALIŞMA ORTAMI VE KOŞULLARI</a:t>
            </a:r>
            <a:endParaRPr lang="tr-TR" u="sng" dirty="0">
              <a:solidFill>
                <a:srgbClr val="FF0000"/>
              </a:solidFill>
            </a:endParaRPr>
          </a:p>
        </p:txBody>
      </p:sp>
      <p:sp>
        <p:nvSpPr>
          <p:cNvPr id="3" name="İçerik Yer Tutucusu 2"/>
          <p:cNvSpPr>
            <a:spLocks noGrp="1"/>
          </p:cNvSpPr>
          <p:nvPr>
            <p:ph idx="1"/>
          </p:nvPr>
        </p:nvSpPr>
        <p:spPr/>
        <p:txBody>
          <a:bodyPr>
            <a:normAutofit fontScale="92500" lnSpcReduction="20000"/>
          </a:bodyPr>
          <a:lstStyle/>
          <a:p>
            <a:pPr algn="just"/>
            <a:r>
              <a:rPr lang="tr-TR" dirty="0"/>
              <a:t>Endüstriyel elektrik alanında üretim yapan fabrikalar da kamu kurum ve kuruluşların da, </a:t>
            </a:r>
            <a:r>
              <a:rPr lang="tr-TR" dirty="0">
                <a:hlinkClick r:id="rId2"/>
              </a:rPr>
              <a:t>elektrik ve elektronik</a:t>
            </a:r>
            <a:r>
              <a:rPr lang="tr-TR" dirty="0"/>
              <a:t> cihazların bakımı ve onarımında, endüstriyel kontrol uygulamaları, elektronik cihaz kullanmakta olan iş alanın da ki tüm firmalar da kişiler çalışma alanı bulabilmektedirler. Eğitimler ilk olarak teorik bir anlatımla öğrencilere gösterilmekte olup ardından laboratuvar alanında da öğrenimin pekiştirilmesi adına öğretime devam edilmektedir.</a:t>
            </a:r>
          </a:p>
        </p:txBody>
      </p:sp>
    </p:spTree>
    <p:extLst>
      <p:ext uri="{BB962C8B-B14F-4D97-AF65-F5344CB8AC3E}">
        <p14:creationId xmlns:p14="http://schemas.microsoft.com/office/powerpoint/2010/main" val="270419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fontAlgn="base"/>
            <a:r>
              <a:rPr lang="tr-TR" b="1" u="sng" cap="all" dirty="0" smtClean="0">
                <a:solidFill>
                  <a:srgbClr val="FF0000"/>
                </a:solidFill>
                <a:cs typeface="Times New Roman" panose="02020603050405020304" pitchFamily="18" charset="0"/>
              </a:rPr>
              <a:t/>
            </a:r>
            <a:br>
              <a:rPr lang="tr-TR" b="1" u="sng" cap="all" dirty="0" smtClean="0">
                <a:solidFill>
                  <a:srgbClr val="FF0000"/>
                </a:solidFill>
                <a:cs typeface="Times New Roman" panose="02020603050405020304" pitchFamily="18" charset="0"/>
              </a:rPr>
            </a:br>
            <a:r>
              <a:rPr lang="tr-TR" b="1" u="sng" cap="all" dirty="0">
                <a:solidFill>
                  <a:srgbClr val="FF0000"/>
                </a:solidFill>
                <a:cs typeface="Times New Roman" panose="02020603050405020304" pitchFamily="18" charset="0"/>
              </a:rPr>
              <a:t/>
            </a:r>
            <a:br>
              <a:rPr lang="tr-TR" b="1" u="sng" cap="all" dirty="0">
                <a:solidFill>
                  <a:srgbClr val="FF0000"/>
                </a:solidFill>
                <a:cs typeface="Times New Roman" panose="02020603050405020304" pitchFamily="18" charset="0"/>
              </a:rPr>
            </a:br>
            <a:r>
              <a:rPr lang="tr-TR" b="1" u="sng" cap="all" dirty="0" smtClean="0">
                <a:solidFill>
                  <a:srgbClr val="FF0000"/>
                </a:solidFill>
                <a:cs typeface="Times New Roman" panose="02020603050405020304" pitchFamily="18" charset="0"/>
              </a:rPr>
              <a:t>MESLEK LİSESİ </a:t>
            </a:r>
            <a:r>
              <a:rPr lang="tr-TR" b="1" u="sng" cap="all" dirty="0" err="1" smtClean="0">
                <a:solidFill>
                  <a:srgbClr val="FF0000"/>
                </a:solidFill>
                <a:cs typeface="Times New Roman" panose="02020603050405020304" pitchFamily="18" charset="0"/>
              </a:rPr>
              <a:t>MEZUNu</a:t>
            </a:r>
            <a:r>
              <a:rPr lang="tr-TR" b="1" u="sng" cap="all" dirty="0" smtClean="0">
                <a:solidFill>
                  <a:srgbClr val="FF0000"/>
                </a:solidFill>
                <a:cs typeface="Times New Roman" panose="02020603050405020304" pitchFamily="18" charset="0"/>
              </a:rPr>
              <a:t> </a:t>
            </a:r>
            <a:r>
              <a:rPr lang="tr-TR" b="1" u="sng" cap="all" dirty="0" err="1" smtClean="0">
                <a:solidFill>
                  <a:srgbClr val="FF0000"/>
                </a:solidFill>
                <a:cs typeface="Times New Roman" panose="02020603050405020304" pitchFamily="18" charset="0"/>
              </a:rPr>
              <a:t>olmanIn</a:t>
            </a:r>
            <a:r>
              <a:rPr lang="tr-TR" b="1" u="sng" cap="all" dirty="0" smtClean="0">
                <a:solidFill>
                  <a:srgbClr val="FF0000"/>
                </a:solidFill>
                <a:cs typeface="Times New Roman" panose="02020603050405020304" pitchFamily="18" charset="0"/>
              </a:rPr>
              <a:t> AVANTAJLARI</a:t>
            </a:r>
            <a:r>
              <a:rPr lang="tr-TR" b="1" u="sng" cap="all" dirty="0">
                <a:solidFill>
                  <a:srgbClr val="FF0000"/>
                </a:solidFill>
                <a:cs typeface="Times New Roman" panose="02020603050405020304" pitchFamily="18" charset="0"/>
              </a:rPr>
              <a:t/>
            </a:r>
            <a:br>
              <a:rPr lang="tr-TR" b="1" u="sng" cap="all" dirty="0">
                <a:solidFill>
                  <a:srgbClr val="FF0000"/>
                </a:solidFill>
                <a:cs typeface="Times New Roman" panose="02020603050405020304" pitchFamily="18" charset="0"/>
              </a:rPr>
            </a:br>
            <a:r>
              <a:rPr lang="tr-TR" u="sng" dirty="0">
                <a:solidFill>
                  <a:srgbClr val="FF0000"/>
                </a:solidFill>
                <a:cs typeface="Times New Roman" panose="02020603050405020304" pitchFamily="18" charset="0"/>
              </a:rPr>
              <a:t/>
            </a:r>
            <a:br>
              <a:rPr lang="tr-TR" u="sng" dirty="0">
                <a:solidFill>
                  <a:srgbClr val="FF0000"/>
                </a:solidFill>
                <a:cs typeface="Times New Roman" panose="02020603050405020304" pitchFamily="18" charset="0"/>
              </a:rPr>
            </a:br>
            <a:endParaRPr lang="tr-TR" u="sng" dirty="0">
              <a:solidFill>
                <a:srgbClr val="FF0000"/>
              </a:solidFill>
              <a:cs typeface="Times New Roman" panose="02020603050405020304" pitchFamily="18" charset="0"/>
            </a:endParaRPr>
          </a:p>
        </p:txBody>
      </p:sp>
      <p:sp>
        <p:nvSpPr>
          <p:cNvPr id="3" name="İçerik Yer Tutucusu 2"/>
          <p:cNvSpPr>
            <a:spLocks noGrp="1"/>
          </p:cNvSpPr>
          <p:nvPr>
            <p:ph idx="1"/>
          </p:nvPr>
        </p:nvSpPr>
        <p:spPr>
          <a:xfrm>
            <a:off x="457200" y="1600200"/>
            <a:ext cx="8363272" cy="4525963"/>
          </a:xfrm>
        </p:spPr>
        <p:txBody>
          <a:bodyPr/>
          <a:lstStyle/>
          <a:p>
            <a:pPr>
              <a:buFont typeface="Arial" charset="0"/>
              <a:buChar char="•"/>
            </a:pPr>
            <a:r>
              <a:rPr lang="tr-TR" dirty="0" smtClean="0"/>
              <a:t>Öğrenciler</a:t>
            </a:r>
            <a:r>
              <a:rPr lang="tr-TR" b="1" dirty="0"/>
              <a:t> 3795 sayılı Kanuna göre</a:t>
            </a:r>
            <a:r>
              <a:rPr lang="tr-TR" dirty="0"/>
              <a:t> </a:t>
            </a:r>
            <a:r>
              <a:rPr lang="tr-TR" b="1" u="sng" dirty="0">
                <a:solidFill>
                  <a:srgbClr val="FF0000"/>
                </a:solidFill>
              </a:rPr>
              <a:t>TEKNİSYEN</a:t>
            </a:r>
            <a:r>
              <a:rPr lang="tr-TR" dirty="0">
                <a:solidFill>
                  <a:srgbClr val="FF0000"/>
                </a:solidFill>
              </a:rPr>
              <a:t> </a:t>
            </a:r>
            <a:r>
              <a:rPr lang="tr-TR" dirty="0"/>
              <a:t>unvanı ile istihdam edilirler.</a:t>
            </a:r>
            <a:endParaRPr lang="tr-TR" dirty="0" smtClean="0"/>
          </a:p>
          <a:p>
            <a:pPr algn="just">
              <a:buFont typeface="Arial" charset="0"/>
              <a:buChar char="•"/>
            </a:pPr>
            <a:r>
              <a:rPr lang="tr-TR" dirty="0"/>
              <a:t>Öğretim süresi dört yıl olan meslekî ve teknik orta öğretim kurumlarını bitirenlere 3308 sayılı kanuna göre </a:t>
            </a:r>
            <a:r>
              <a:rPr lang="tr-TR" b="1" dirty="0">
                <a:solidFill>
                  <a:srgbClr val="FF0000"/>
                </a:solidFill>
              </a:rPr>
              <a:t>Ustalık Belgesinin</a:t>
            </a:r>
            <a:r>
              <a:rPr lang="tr-TR" dirty="0"/>
              <a:t> yetki ve sorumluluklarına sahip </a:t>
            </a:r>
            <a:r>
              <a:rPr lang="tr-TR" b="1" dirty="0">
                <a:solidFill>
                  <a:srgbClr val="FF0000"/>
                </a:solidFill>
              </a:rPr>
              <a:t>İŞ YERİ AÇMA BELGESİ</a:t>
            </a:r>
            <a:r>
              <a:rPr lang="tr-TR" dirty="0"/>
              <a:t> verilir.</a:t>
            </a:r>
          </a:p>
        </p:txBody>
      </p:sp>
    </p:spTree>
    <p:extLst>
      <p:ext uri="{BB962C8B-B14F-4D97-AF65-F5344CB8AC3E}">
        <p14:creationId xmlns:p14="http://schemas.microsoft.com/office/powerpoint/2010/main" val="3859270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u="sng" cap="all" dirty="0">
                <a:cs typeface="Times New Roman" panose="02020603050405020304" pitchFamily="18" charset="0"/>
              </a:rPr>
              <a:t/>
            </a:r>
            <a:br>
              <a:rPr lang="tr-TR" b="1" u="sng" cap="all" dirty="0">
                <a:cs typeface="Times New Roman" panose="02020603050405020304" pitchFamily="18" charset="0"/>
              </a:rPr>
            </a:br>
            <a:r>
              <a:rPr lang="tr-TR" b="1" u="sng" cap="all" dirty="0">
                <a:cs typeface="Times New Roman" panose="02020603050405020304" pitchFamily="18" charset="0"/>
              </a:rPr>
              <a:t/>
            </a:r>
            <a:br>
              <a:rPr lang="tr-TR" b="1" u="sng" cap="all" dirty="0">
                <a:cs typeface="Times New Roman" panose="02020603050405020304" pitchFamily="18" charset="0"/>
              </a:rPr>
            </a:br>
            <a:r>
              <a:rPr lang="tr-TR" b="1" u="sng" cap="all" dirty="0">
                <a:solidFill>
                  <a:srgbClr val="FF0000"/>
                </a:solidFill>
                <a:cs typeface="Times New Roman" panose="02020603050405020304" pitchFamily="18" charset="0"/>
              </a:rPr>
              <a:t>MESLEK LİSESİ </a:t>
            </a:r>
            <a:r>
              <a:rPr lang="tr-TR" b="1" u="sng" cap="all" dirty="0" err="1">
                <a:solidFill>
                  <a:srgbClr val="FF0000"/>
                </a:solidFill>
                <a:cs typeface="Times New Roman" panose="02020603050405020304" pitchFamily="18" charset="0"/>
              </a:rPr>
              <a:t>MEZUNu</a:t>
            </a:r>
            <a:r>
              <a:rPr lang="tr-TR" b="1" u="sng" cap="all" dirty="0">
                <a:solidFill>
                  <a:srgbClr val="FF0000"/>
                </a:solidFill>
                <a:cs typeface="Times New Roman" panose="02020603050405020304" pitchFamily="18" charset="0"/>
              </a:rPr>
              <a:t> </a:t>
            </a:r>
            <a:r>
              <a:rPr lang="tr-TR" b="1" u="sng" cap="all" dirty="0" err="1">
                <a:solidFill>
                  <a:srgbClr val="FF0000"/>
                </a:solidFill>
                <a:cs typeface="Times New Roman" panose="02020603050405020304" pitchFamily="18" charset="0"/>
              </a:rPr>
              <a:t>olmanIn</a:t>
            </a:r>
            <a:r>
              <a:rPr lang="tr-TR" b="1" u="sng" cap="all" dirty="0">
                <a:solidFill>
                  <a:srgbClr val="FF0000"/>
                </a:solidFill>
                <a:cs typeface="Times New Roman" panose="02020603050405020304" pitchFamily="18" charset="0"/>
              </a:rPr>
              <a:t> AVANTAJLARI</a:t>
            </a:r>
            <a:r>
              <a:rPr lang="tr-TR" b="1" u="sng" cap="all" dirty="0">
                <a:cs typeface="Times New Roman" panose="02020603050405020304" pitchFamily="18" charset="0"/>
              </a:rPr>
              <a:t/>
            </a:r>
            <a:br>
              <a:rPr lang="tr-TR" b="1" u="sng" cap="all" dirty="0">
                <a:cs typeface="Times New Roman" panose="02020603050405020304" pitchFamily="18" charset="0"/>
              </a:rPr>
            </a:br>
            <a:r>
              <a:rPr lang="tr-TR" b="1" u="sng" dirty="0">
                <a:cs typeface="Times New Roman" panose="02020603050405020304" pitchFamily="18" charset="0"/>
              </a:rPr>
              <a:t/>
            </a:r>
            <a:br>
              <a:rPr lang="tr-TR" b="1" u="sng" dirty="0">
                <a:cs typeface="Times New Roman" panose="02020603050405020304" pitchFamily="18" charset="0"/>
              </a:rPr>
            </a:br>
            <a:endParaRPr lang="tr-TR" b="1" u="sng" dirty="0"/>
          </a:p>
        </p:txBody>
      </p:sp>
      <p:sp>
        <p:nvSpPr>
          <p:cNvPr id="3" name="İçerik Yer Tutucusu 2"/>
          <p:cNvSpPr>
            <a:spLocks noGrp="1"/>
          </p:cNvSpPr>
          <p:nvPr>
            <p:ph idx="1"/>
          </p:nvPr>
        </p:nvSpPr>
        <p:spPr/>
        <p:txBody>
          <a:bodyPr>
            <a:normAutofit lnSpcReduction="10000"/>
          </a:bodyPr>
          <a:lstStyle/>
          <a:p>
            <a:r>
              <a:rPr lang="tr-TR" dirty="0"/>
              <a:t>Öğrenci Lisans Yerleştirme Sınavı sonunda, Yükseköğretim Kurulunca belirlenen alanlarının devamı niteliğindeki yüksek öğretim programlarını tercih etmeleri durumunda, </a:t>
            </a:r>
            <a:r>
              <a:rPr lang="tr-TR" b="1" dirty="0"/>
              <a:t>LYS  puanları hesaplanırken</a:t>
            </a:r>
            <a:r>
              <a:rPr lang="tr-TR" dirty="0"/>
              <a:t> diğer liselerden farklı olarak </a:t>
            </a:r>
            <a:r>
              <a:rPr lang="tr-TR" b="1" dirty="0"/>
              <a:t>ek puan verilmektedir</a:t>
            </a:r>
            <a:r>
              <a:rPr lang="tr-TR" dirty="0" smtClean="0"/>
              <a:t>.</a:t>
            </a:r>
          </a:p>
          <a:p>
            <a:r>
              <a:rPr lang="tr-TR" dirty="0"/>
              <a:t>Meslekî bilgi ve becerilerini işyerlerinde gerçek iş şartlarında geliştirirler. </a:t>
            </a:r>
            <a:r>
              <a:rPr lang="tr-TR" dirty="0" smtClean="0"/>
              <a:t>Öğrencilerin kendilerine </a:t>
            </a:r>
            <a:r>
              <a:rPr lang="tr-TR" dirty="0"/>
              <a:t>olan güveni artar.</a:t>
            </a:r>
          </a:p>
        </p:txBody>
      </p:sp>
    </p:spTree>
    <p:extLst>
      <p:ext uri="{BB962C8B-B14F-4D97-AF65-F5344CB8AC3E}">
        <p14:creationId xmlns:p14="http://schemas.microsoft.com/office/powerpoint/2010/main" val="2770671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cap="all" dirty="0">
                <a:cs typeface="Times New Roman" panose="02020603050405020304" pitchFamily="18" charset="0"/>
              </a:rPr>
              <a:t/>
            </a:r>
            <a:br>
              <a:rPr lang="tr-TR" b="1" cap="all" dirty="0">
                <a:cs typeface="Times New Roman" panose="02020603050405020304" pitchFamily="18" charset="0"/>
              </a:rPr>
            </a:br>
            <a:r>
              <a:rPr lang="tr-TR" b="1" cap="all" dirty="0">
                <a:cs typeface="Times New Roman" panose="02020603050405020304" pitchFamily="18" charset="0"/>
              </a:rPr>
              <a:t/>
            </a:r>
            <a:br>
              <a:rPr lang="tr-TR" b="1" cap="all" dirty="0">
                <a:cs typeface="Times New Roman" panose="02020603050405020304" pitchFamily="18" charset="0"/>
              </a:rPr>
            </a:br>
            <a:r>
              <a:rPr lang="tr-TR" b="1" u="sng" cap="all" dirty="0">
                <a:solidFill>
                  <a:srgbClr val="FF0000"/>
                </a:solidFill>
                <a:cs typeface="Times New Roman" panose="02020603050405020304" pitchFamily="18" charset="0"/>
              </a:rPr>
              <a:t>MESLEK LİSESİ </a:t>
            </a:r>
            <a:r>
              <a:rPr lang="tr-TR" b="1" u="sng" cap="all" dirty="0" err="1">
                <a:solidFill>
                  <a:srgbClr val="FF0000"/>
                </a:solidFill>
                <a:cs typeface="Times New Roman" panose="02020603050405020304" pitchFamily="18" charset="0"/>
              </a:rPr>
              <a:t>MEZUNu</a:t>
            </a:r>
            <a:r>
              <a:rPr lang="tr-TR" b="1" u="sng" cap="all" dirty="0">
                <a:solidFill>
                  <a:srgbClr val="FF0000"/>
                </a:solidFill>
                <a:cs typeface="Times New Roman" panose="02020603050405020304" pitchFamily="18" charset="0"/>
              </a:rPr>
              <a:t> </a:t>
            </a:r>
            <a:r>
              <a:rPr lang="tr-TR" b="1" u="sng" cap="all" dirty="0" err="1">
                <a:solidFill>
                  <a:srgbClr val="FF0000"/>
                </a:solidFill>
                <a:cs typeface="Times New Roman" panose="02020603050405020304" pitchFamily="18" charset="0"/>
              </a:rPr>
              <a:t>olmanIn</a:t>
            </a:r>
            <a:r>
              <a:rPr lang="tr-TR" b="1" u="sng" cap="all" dirty="0">
                <a:solidFill>
                  <a:srgbClr val="FF0000"/>
                </a:solidFill>
                <a:cs typeface="Times New Roman" panose="02020603050405020304" pitchFamily="18" charset="0"/>
              </a:rPr>
              <a:t> AVANTAJLARI</a:t>
            </a:r>
            <a:br>
              <a:rPr lang="tr-TR" b="1" u="sng" cap="all" dirty="0">
                <a:solidFill>
                  <a:srgbClr val="FF0000"/>
                </a:solidFill>
                <a:cs typeface="Times New Roman" panose="02020603050405020304" pitchFamily="18" charset="0"/>
              </a:rPr>
            </a:br>
            <a:r>
              <a:rPr lang="tr-TR" u="sng" dirty="0">
                <a:solidFill>
                  <a:srgbClr val="FF0000"/>
                </a:solidFill>
                <a:cs typeface="Times New Roman" panose="02020603050405020304" pitchFamily="18" charset="0"/>
              </a:rPr>
              <a:t/>
            </a:r>
            <a:br>
              <a:rPr lang="tr-TR" u="sng" dirty="0">
                <a:solidFill>
                  <a:srgbClr val="FF0000"/>
                </a:solidFill>
                <a:cs typeface="Times New Roman" panose="02020603050405020304" pitchFamily="18" charset="0"/>
              </a:rPr>
            </a:br>
            <a:endParaRPr lang="tr-TR" u="sng" dirty="0">
              <a:solidFill>
                <a:srgbClr val="FF0000"/>
              </a:solidFill>
            </a:endParaRPr>
          </a:p>
        </p:txBody>
      </p:sp>
      <p:sp>
        <p:nvSpPr>
          <p:cNvPr id="3" name="İçerik Yer Tutucusu 2"/>
          <p:cNvSpPr>
            <a:spLocks noGrp="1"/>
          </p:cNvSpPr>
          <p:nvPr>
            <p:ph idx="1"/>
          </p:nvPr>
        </p:nvSpPr>
        <p:spPr/>
        <p:txBody>
          <a:bodyPr/>
          <a:lstStyle/>
          <a:p>
            <a:r>
              <a:rPr lang="tr-TR" dirty="0"/>
              <a:t>İşletmelerde </a:t>
            </a:r>
            <a:r>
              <a:rPr lang="tr-TR" dirty="0" err="1"/>
              <a:t>branşalarına</a:t>
            </a:r>
            <a:r>
              <a:rPr lang="tr-TR" dirty="0"/>
              <a:t> uygun yerlerde staj yaptıklarında ileride işe girerken bu işletmeleri deneyim veya referans olarak gösterebilirler. Buda öğrenci için bir avantajdır.</a:t>
            </a:r>
          </a:p>
        </p:txBody>
      </p:sp>
    </p:spTree>
    <p:extLst>
      <p:ext uri="{BB962C8B-B14F-4D97-AF65-F5344CB8AC3E}">
        <p14:creationId xmlns:p14="http://schemas.microsoft.com/office/powerpoint/2010/main" val="3214236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u="sng" dirty="0">
                <a:solidFill>
                  <a:srgbClr val="FF0000"/>
                </a:solidFill>
              </a:rPr>
              <a:t>EĞİTİM VE KARİYER İMKÂNLARI</a:t>
            </a:r>
            <a:endParaRPr lang="tr-TR" u="sng" dirty="0">
              <a:solidFill>
                <a:srgbClr val="FF0000"/>
              </a:solidFill>
            </a:endParaRPr>
          </a:p>
        </p:txBody>
      </p:sp>
      <p:sp>
        <p:nvSpPr>
          <p:cNvPr id="3" name="İçerik Yer Tutucusu 2"/>
          <p:cNvSpPr>
            <a:spLocks noGrp="1"/>
          </p:cNvSpPr>
          <p:nvPr>
            <p:ph idx="1"/>
          </p:nvPr>
        </p:nvSpPr>
        <p:spPr/>
        <p:txBody>
          <a:bodyPr/>
          <a:lstStyle/>
          <a:p>
            <a:r>
              <a:rPr lang="tr-TR" dirty="0"/>
              <a:t>Liseden sonra, yüksek öğrenime geçiş sınavını başaranlar </a:t>
            </a:r>
            <a:r>
              <a:rPr lang="tr-TR" dirty="0" smtClean="0"/>
              <a:t>lisans </a:t>
            </a:r>
            <a:r>
              <a:rPr lang="tr-TR" dirty="0"/>
              <a:t>programlarına </a:t>
            </a:r>
            <a:r>
              <a:rPr lang="tr-TR" dirty="0" smtClean="0"/>
              <a:t>devam edebilirler </a:t>
            </a:r>
            <a:r>
              <a:rPr lang="tr-TR" dirty="0"/>
              <a:t>ya da meslek yüksek okullarının ilgili </a:t>
            </a:r>
            <a:r>
              <a:rPr lang="tr-TR" dirty="0" smtClean="0"/>
              <a:t>bölümünü tercih edebilirler.</a:t>
            </a:r>
          </a:p>
          <a:p>
            <a:pPr marL="0" indent="0">
              <a:buNone/>
            </a:pPr>
            <a:r>
              <a:rPr lang="tr-TR" dirty="0" smtClean="0"/>
              <a:t> </a:t>
            </a:r>
          </a:p>
          <a:p>
            <a:r>
              <a:rPr lang="tr-TR" dirty="0" smtClean="0"/>
              <a:t>Meslek </a:t>
            </a:r>
            <a:r>
              <a:rPr lang="tr-TR" dirty="0"/>
              <a:t>yüksek okulunu bitirenler, dikey geçiş sınavı ile lisans programlarına geçebilirler.</a:t>
            </a:r>
          </a:p>
        </p:txBody>
      </p:sp>
    </p:spTree>
    <p:extLst>
      <p:ext uri="{BB962C8B-B14F-4D97-AF65-F5344CB8AC3E}">
        <p14:creationId xmlns:p14="http://schemas.microsoft.com/office/powerpoint/2010/main" val="2394356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l"/>
            <a:r>
              <a:rPr lang="tr-TR" b="1" u="sng" dirty="0" smtClean="0">
                <a:solidFill>
                  <a:srgbClr val="FF0000"/>
                </a:solidFill>
              </a:rPr>
              <a:t>Yalnız Alan Mezunlarımızın Tercih Edebileceği MÜHENDİSLİK Bölümleri</a:t>
            </a:r>
            <a:endParaRPr lang="tr-TR" b="1" u="sng" dirty="0">
              <a:solidFill>
                <a:srgbClr val="FF0000"/>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136903" cy="396044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 name="Dikdörtgen 4"/>
          <p:cNvSpPr/>
          <p:nvPr/>
        </p:nvSpPr>
        <p:spPr>
          <a:xfrm>
            <a:off x="251520" y="5949280"/>
            <a:ext cx="8568952" cy="492443"/>
          </a:xfrm>
          <a:prstGeom prst="rect">
            <a:avLst/>
          </a:prstGeom>
        </p:spPr>
        <p:txBody>
          <a:bodyPr wrap="square">
            <a:spAutoFit/>
          </a:bodyPr>
          <a:lstStyle/>
          <a:p>
            <a:r>
              <a:rPr lang="tr-TR" sz="2600" b="1" dirty="0">
                <a:solidFill>
                  <a:schemeClr val="tx2">
                    <a:lumMod val="60000"/>
                    <a:lumOff val="40000"/>
                  </a:schemeClr>
                </a:solidFill>
              </a:rPr>
              <a:t>M.T.O.K. : Mesleki ve teknik ortaöğretim kurumu mezunları</a:t>
            </a:r>
            <a:endParaRPr lang="tr-TR" sz="2600" dirty="0">
              <a:solidFill>
                <a:schemeClr val="tx2">
                  <a:lumMod val="60000"/>
                  <a:lumOff val="40000"/>
                </a:schemeClr>
              </a:solidFill>
            </a:endParaRPr>
          </a:p>
        </p:txBody>
      </p:sp>
    </p:spTree>
    <p:extLst>
      <p:ext uri="{BB962C8B-B14F-4D97-AF65-F5344CB8AC3E}">
        <p14:creationId xmlns:p14="http://schemas.microsoft.com/office/powerpoint/2010/main" val="4161372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l"/>
            <a:r>
              <a:rPr lang="tr-TR" b="1" dirty="0">
                <a:solidFill>
                  <a:srgbClr val="FF0000"/>
                </a:solidFill>
              </a:rPr>
              <a:t>Yalnız Alan Mezunlarımızın Tercih Edebileceği </a:t>
            </a:r>
            <a:r>
              <a:rPr lang="tr-TR" b="1" dirty="0" smtClean="0">
                <a:solidFill>
                  <a:srgbClr val="FF0000"/>
                </a:solidFill>
              </a:rPr>
              <a:t>M.Y.O. Bölümleri</a:t>
            </a:r>
            <a:endParaRPr lang="tr-TR" dirty="0">
              <a:solidFill>
                <a:srgbClr val="FF0000"/>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600201"/>
            <a:ext cx="8280920" cy="449309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 name="Dikdörtgen 4"/>
          <p:cNvSpPr/>
          <p:nvPr/>
        </p:nvSpPr>
        <p:spPr>
          <a:xfrm>
            <a:off x="395536" y="6237312"/>
            <a:ext cx="8568952" cy="461665"/>
          </a:xfrm>
          <a:prstGeom prst="rect">
            <a:avLst/>
          </a:prstGeom>
        </p:spPr>
        <p:txBody>
          <a:bodyPr wrap="square">
            <a:spAutoFit/>
          </a:bodyPr>
          <a:lstStyle/>
          <a:p>
            <a:r>
              <a:rPr lang="tr-TR" sz="2400" b="1" dirty="0"/>
              <a:t>MYO : Meslek Yüksekokulu</a:t>
            </a:r>
          </a:p>
        </p:txBody>
      </p:sp>
    </p:spTree>
    <p:extLst>
      <p:ext uri="{BB962C8B-B14F-4D97-AF65-F5344CB8AC3E}">
        <p14:creationId xmlns:p14="http://schemas.microsoft.com/office/powerpoint/2010/main" val="2279316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28432" y="185465"/>
            <a:ext cx="7772400" cy="867271"/>
          </a:xfrm>
        </p:spPr>
        <p:txBody>
          <a:bodyPr/>
          <a:lstStyle/>
          <a:p>
            <a:r>
              <a:rPr lang="tr-TR" b="1" dirty="0" smtClean="0">
                <a:solidFill>
                  <a:srgbClr val="FF0000"/>
                </a:solidFill>
              </a:rPr>
              <a:t>ALANIMIZDAKİ UYGULAMALAR</a:t>
            </a:r>
            <a:endParaRPr lang="tr-TR" b="1" dirty="0">
              <a:solidFill>
                <a:srgbClr val="FF0000"/>
              </a:solidFill>
            </a:endParaRPr>
          </a:p>
        </p:txBody>
      </p:sp>
      <p:sp>
        <p:nvSpPr>
          <p:cNvPr id="3" name="Alt Başlık 2"/>
          <p:cNvSpPr>
            <a:spLocks noGrp="1"/>
          </p:cNvSpPr>
          <p:nvPr>
            <p:ph type="subTitle" idx="1"/>
          </p:nvPr>
        </p:nvSpPr>
        <p:spPr/>
        <p:txBody>
          <a:bodyPr/>
          <a:lstStyle/>
          <a:p>
            <a:endParaRPr lang="tr-T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268760"/>
            <a:ext cx="3672409"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68760"/>
            <a:ext cx="388843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9804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6"/>
          <p:cNvSpPr>
            <a:spLocks noGrp="1"/>
          </p:cNvSpPr>
          <p:nvPr>
            <p:ph idx="1"/>
          </p:nvPr>
        </p:nvSpPr>
        <p:spPr/>
        <p:txBody>
          <a:bodyPr/>
          <a:lstStyle/>
          <a:p>
            <a:endParaRPr lang="tr-TR"/>
          </a:p>
        </p:txBody>
      </p:sp>
      <p:pic>
        <p:nvPicPr>
          <p:cNvPr id="143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424936" cy="588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838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FF0000"/>
                </a:solidFill>
              </a:rPr>
              <a:t>ALANIMIZDAKİ UYGULAMALAR</a:t>
            </a:r>
            <a:endParaRPr lang="tr-TR" dirty="0">
              <a:solidFill>
                <a:srgbClr val="FF0000"/>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38884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484784"/>
            <a:ext cx="403244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528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467544" y="620688"/>
            <a:ext cx="7704856" cy="646331"/>
          </a:xfrm>
          <a:prstGeom prst="rect">
            <a:avLst/>
          </a:prstGeom>
        </p:spPr>
        <p:txBody>
          <a:bodyPr wrap="square">
            <a:spAutoFit/>
          </a:bodyPr>
          <a:lstStyle/>
          <a:p>
            <a:r>
              <a:rPr lang="tr-TR" sz="3600" b="1" dirty="0">
                <a:solidFill>
                  <a:srgbClr val="FF0000"/>
                </a:solidFill>
              </a:rPr>
              <a:t>ALANIMIZDAKİ UYGULAMALAR</a:t>
            </a:r>
            <a:endParaRPr lang="tr-TR" sz="3600" dirty="0">
              <a:solidFill>
                <a:srgbClr val="FF0000"/>
              </a:solidFill>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0636" y="1267020"/>
            <a:ext cx="3669316" cy="489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Görüntünün olası içeriği: bir veya daha fazla kişi ve oturan insan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71" y="1266810"/>
            <a:ext cx="4428493" cy="489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570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rgbClr val="FF0000"/>
                </a:solidFill>
              </a:rPr>
              <a:t>ALANIMIZDAKİ UYGULAMALAR</a:t>
            </a:r>
            <a:r>
              <a:rPr lang="tr-TR" dirty="0">
                <a:solidFill>
                  <a:srgbClr val="FF0000"/>
                </a:solidFill>
              </a:rPr>
              <a:t/>
            </a:r>
            <a:br>
              <a:rPr lang="tr-TR" dirty="0">
                <a:solidFill>
                  <a:srgbClr val="FF0000"/>
                </a:solidFill>
              </a:rPr>
            </a:br>
            <a:endParaRPr lang="tr-TR" dirty="0">
              <a:solidFill>
                <a:srgbClr val="FF0000"/>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3816424" cy="517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80728"/>
            <a:ext cx="3959960"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624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rgbClr val="FF0000"/>
                </a:solidFill>
              </a:rPr>
              <a:t>ALANIMIZDAKİ UYGULAMALAR</a:t>
            </a:r>
            <a:r>
              <a:rPr lang="tr-TR" dirty="0">
                <a:solidFill>
                  <a:srgbClr val="FF0000"/>
                </a:solidFill>
              </a:rPr>
              <a:t/>
            </a:r>
            <a:br>
              <a:rPr lang="tr-TR" dirty="0">
                <a:solidFill>
                  <a:srgbClr val="FF0000"/>
                </a:solidFill>
              </a:rPr>
            </a:br>
            <a:endParaRPr lang="tr-TR" dirty="0">
              <a:solidFill>
                <a:srgbClr val="FF0000"/>
              </a:solidFill>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124744"/>
            <a:ext cx="3663038" cy="500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196752"/>
            <a:ext cx="432000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4686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rgbClr val="FF0000"/>
                </a:solidFill>
              </a:rPr>
              <a:t>ALANIMIZDAKİ UYGULAMALAR</a:t>
            </a:r>
            <a:r>
              <a:rPr lang="tr-TR" dirty="0">
                <a:solidFill>
                  <a:srgbClr val="FF0000"/>
                </a:solidFill>
              </a:rPr>
              <a:t/>
            </a:r>
            <a:br>
              <a:rPr lang="tr-TR" dirty="0">
                <a:solidFill>
                  <a:srgbClr val="FF0000"/>
                </a:solidFill>
              </a:rPr>
            </a:br>
            <a:endParaRPr lang="tr-TR" dirty="0">
              <a:solidFill>
                <a:srgbClr val="FF0000"/>
              </a:solidFill>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019869"/>
            <a:ext cx="8046156" cy="507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4890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548680"/>
            <a:ext cx="7632848" cy="5577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806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332656"/>
            <a:ext cx="8064896" cy="579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346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992888"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963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352928" cy="59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216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692696"/>
            <a:ext cx="7344816" cy="543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759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7848872" cy="55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330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788</Words>
  <Application>Microsoft Office PowerPoint</Application>
  <PresentationFormat>Ekran Gösterisi (4:3)</PresentationFormat>
  <Paragraphs>93</Paragraphs>
  <Slides>34</Slides>
  <Notes>1</Notes>
  <HiddenSlides>0</HiddenSlides>
  <MMClips>0</MMClips>
  <ScaleCrop>false</ScaleCrop>
  <HeadingPairs>
    <vt:vector size="4" baseType="variant">
      <vt:variant>
        <vt:lpstr>Tema</vt:lpstr>
      </vt:variant>
      <vt:variant>
        <vt:i4>1</vt:i4>
      </vt:variant>
      <vt:variant>
        <vt:lpstr>Slayt Başlıkları</vt:lpstr>
      </vt:variant>
      <vt:variant>
        <vt:i4>34</vt:i4>
      </vt:variant>
    </vt:vector>
  </HeadingPairs>
  <TitlesOfParts>
    <vt:vector size="35" baseType="lpstr">
      <vt:lpstr>Ofis Teması</vt:lpstr>
      <vt:lpstr>PowerPoint Sunusu</vt:lpstr>
      <vt:lpstr>Geleceğinizle İlgili Yol Ayrımındasınız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ALANIN MEVCUT DURUMU VE GELECEĞİ </vt:lpstr>
      <vt:lpstr>ALANIN ALTINDA YER ALAN MESLEKLER</vt:lpstr>
      <vt:lpstr>ENDÜSTRİYEL BAKIM ONARIM DALI</vt:lpstr>
      <vt:lpstr>ENDÜSTRİYEL BAKIM ONARIM DALI Görevleri</vt:lpstr>
      <vt:lpstr>PowerPoint Sunusu</vt:lpstr>
      <vt:lpstr>GÜVENLİK SİSTEMLERİ TEKNİK ELEMANI</vt:lpstr>
      <vt:lpstr>GÜVENLİK SİSTEMLERİ TEKNİK ELEMANI  Görevleri:</vt:lpstr>
      <vt:lpstr>PowerPoint Sunusu</vt:lpstr>
      <vt:lpstr>MESLEK ELEMANLARINDA ARANAN ÖZELLİKLER</vt:lpstr>
      <vt:lpstr>ÇALIŞMA ORTAMI VE KOŞULLARI</vt:lpstr>
      <vt:lpstr>ÇALIŞMA ORTAMI VE KOŞULLARI</vt:lpstr>
      <vt:lpstr>  MESLEK LİSESİ MEZUNu olmanIn AVANTAJLARI  </vt:lpstr>
      <vt:lpstr>  MESLEK LİSESİ MEZUNu olmanIn AVANTAJLARI  </vt:lpstr>
      <vt:lpstr>  MESLEK LİSESİ MEZUNu olmanIn AVANTAJLARI  </vt:lpstr>
      <vt:lpstr>EĞİTİM VE KARİYER İMKÂNLARI</vt:lpstr>
      <vt:lpstr>Yalnız Alan Mezunlarımızın Tercih Edebileceği MÜHENDİSLİK Bölümleri</vt:lpstr>
      <vt:lpstr>Yalnız Alan Mezunlarımızın Tercih Edebileceği M.Y.O. Bölümleri</vt:lpstr>
      <vt:lpstr>ALANIMIZDAKİ UYGULAMALAR</vt:lpstr>
      <vt:lpstr>ALANIMIZDAKİ UYGULAMALAR</vt:lpstr>
      <vt:lpstr>PowerPoint Sunusu</vt:lpstr>
      <vt:lpstr>ALANIMIZDAKİ UYGULAMALAR </vt:lpstr>
      <vt:lpstr>ALANIMIZDAKİ UYGULAMALAR </vt:lpstr>
      <vt:lpstr>ALANIMIZDAKİ UYGULAMALAR </vt:lpstr>
    </vt:vector>
  </TitlesOfParts>
  <Company>Progressive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mjdt</dc:creator>
  <cp:lastModifiedBy>mjdt</cp:lastModifiedBy>
  <cp:revision>26</cp:revision>
  <dcterms:created xsi:type="dcterms:W3CDTF">2017-04-08T13:42:18Z</dcterms:created>
  <dcterms:modified xsi:type="dcterms:W3CDTF">2017-04-09T18:44:28Z</dcterms:modified>
</cp:coreProperties>
</file>